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74" r:id="rId5"/>
    <p:sldId id="275" r:id="rId6"/>
    <p:sldId id="258" r:id="rId7"/>
    <p:sldId id="276"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8973F3A-0CEE-4737-863C-96AFDE1AFB72}" type="datetimeFigureOut">
              <a:rPr lang="th-TH" smtClean="0"/>
              <a:pPr/>
              <a:t>24/06/57</a:t>
            </a:fld>
            <a:endParaRPr lang="th-TH"/>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h-TH"/>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3614A7D-EFC5-4770-BE24-EA0FD60EE11B}" type="slidenum">
              <a:rPr lang="th-TH" smtClean="0"/>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973F3A-0CEE-4737-863C-96AFDE1AFB72}" type="datetimeFigureOut">
              <a:rPr lang="th-TH" smtClean="0"/>
              <a:pPr/>
              <a:t>24/06/57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3614A7D-EFC5-4770-BE24-EA0FD60EE11B}"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8973F3A-0CEE-4737-863C-96AFDE1AFB72}" type="datetimeFigureOut">
              <a:rPr lang="th-TH" smtClean="0"/>
              <a:pPr/>
              <a:t>24/06/57</a:t>
            </a:fld>
            <a:endParaRPr lang="th-TH"/>
          </a:p>
        </p:txBody>
      </p:sp>
      <p:sp>
        <p:nvSpPr>
          <p:cNvPr id="5" name="Footer Placeholder 4"/>
          <p:cNvSpPr>
            <a:spLocks noGrp="1"/>
          </p:cNvSpPr>
          <p:nvPr>
            <p:ph type="ftr" sz="quarter" idx="11"/>
          </p:nvPr>
        </p:nvSpPr>
        <p:spPr>
          <a:xfrm>
            <a:off x="457201" y="6248207"/>
            <a:ext cx="5573483" cy="365125"/>
          </a:xfrm>
        </p:spPr>
        <p:txBody>
          <a:bodyPr/>
          <a:lstStyle/>
          <a:p>
            <a:endParaRPr lang="th-TH"/>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3614A7D-EFC5-4770-BE24-EA0FD60EE11B}" type="slidenum">
              <a:rPr lang="th-TH"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8973F3A-0CEE-4737-863C-96AFDE1AFB72}" type="datetimeFigureOut">
              <a:rPr lang="th-TH" smtClean="0"/>
              <a:pPr/>
              <a:t>24/06/57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3614A7D-EFC5-4770-BE24-EA0FD60EE11B}" type="slidenum">
              <a:rPr lang="th-TH" smtClean="0"/>
              <a:pPr/>
              <a:t>‹#›</a:t>
            </a:fld>
            <a:endParaRPr lang="th-TH"/>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8973F3A-0CEE-4737-863C-96AFDE1AFB72}" type="datetimeFigureOut">
              <a:rPr lang="th-TH" smtClean="0"/>
              <a:pPr/>
              <a:t>24/06/57</a:t>
            </a:fld>
            <a:endParaRPr lang="th-TH"/>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3614A7D-EFC5-4770-BE24-EA0FD60EE11B}" type="slidenum">
              <a:rPr lang="th-TH" smtClean="0"/>
              <a:pPr/>
              <a:t>‹#›</a:t>
            </a:fld>
            <a:endParaRPr lang="th-TH"/>
          </a:p>
        </p:txBody>
      </p:sp>
      <p:sp>
        <p:nvSpPr>
          <p:cNvPr id="14" name="Footer Placeholder 13"/>
          <p:cNvSpPr>
            <a:spLocks noGrp="1"/>
          </p:cNvSpPr>
          <p:nvPr>
            <p:ph type="ftr" sz="quarter" idx="12"/>
          </p:nvPr>
        </p:nvSpPr>
        <p:spPr/>
        <p:txBody>
          <a:bodyPr/>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8973F3A-0CEE-4737-863C-96AFDE1AFB72}" type="datetimeFigureOut">
              <a:rPr lang="th-TH" smtClean="0"/>
              <a:pPr/>
              <a:t>24/06/57</a:t>
            </a:fld>
            <a:endParaRPr lang="th-TH"/>
          </a:p>
        </p:txBody>
      </p:sp>
      <p:sp>
        <p:nvSpPr>
          <p:cNvPr id="10" name="Slide Number Placeholder 9"/>
          <p:cNvSpPr>
            <a:spLocks noGrp="1"/>
          </p:cNvSpPr>
          <p:nvPr>
            <p:ph type="sldNum" sz="quarter" idx="16"/>
          </p:nvPr>
        </p:nvSpPr>
        <p:spPr/>
        <p:txBody>
          <a:bodyPr rtlCol="0"/>
          <a:lstStyle/>
          <a:p>
            <a:fld id="{73614A7D-EFC5-4770-BE24-EA0FD60EE11B}" type="slidenum">
              <a:rPr lang="th-TH" smtClean="0"/>
              <a:pPr/>
              <a:t>‹#›</a:t>
            </a:fld>
            <a:endParaRPr lang="th-TH"/>
          </a:p>
        </p:txBody>
      </p:sp>
      <p:sp>
        <p:nvSpPr>
          <p:cNvPr id="12" name="Footer Placeholder 11"/>
          <p:cNvSpPr>
            <a:spLocks noGrp="1"/>
          </p:cNvSpPr>
          <p:nvPr>
            <p:ph type="ftr" sz="quarter" idx="17"/>
          </p:nvPr>
        </p:nvSpPr>
        <p:spPr/>
        <p:txBody>
          <a:bodyPr rtlCol="0"/>
          <a:lstStyle/>
          <a:p>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8973F3A-0CEE-4737-863C-96AFDE1AFB72}" type="datetimeFigureOut">
              <a:rPr lang="th-TH" smtClean="0"/>
              <a:pPr/>
              <a:t>24/06/57</a:t>
            </a:fld>
            <a:endParaRPr lang="th-TH"/>
          </a:p>
        </p:txBody>
      </p:sp>
      <p:sp>
        <p:nvSpPr>
          <p:cNvPr id="12" name="Slide Number Placeholder 11"/>
          <p:cNvSpPr>
            <a:spLocks noGrp="1"/>
          </p:cNvSpPr>
          <p:nvPr>
            <p:ph type="sldNum" sz="quarter" idx="16"/>
          </p:nvPr>
        </p:nvSpPr>
        <p:spPr/>
        <p:txBody>
          <a:bodyPr rtlCol="0"/>
          <a:lstStyle/>
          <a:p>
            <a:fld id="{73614A7D-EFC5-4770-BE24-EA0FD60EE11B}" type="slidenum">
              <a:rPr lang="th-TH" smtClean="0"/>
              <a:pPr/>
              <a:t>‹#›</a:t>
            </a:fld>
            <a:endParaRPr lang="th-TH"/>
          </a:p>
        </p:txBody>
      </p:sp>
      <p:sp>
        <p:nvSpPr>
          <p:cNvPr id="14" name="Footer Placeholder 13"/>
          <p:cNvSpPr>
            <a:spLocks noGrp="1"/>
          </p:cNvSpPr>
          <p:nvPr>
            <p:ph type="ftr" sz="quarter" idx="17"/>
          </p:nvPr>
        </p:nvSpPr>
        <p:spPr/>
        <p:txBody>
          <a:bodyPr rtlCol="0"/>
          <a:lstStyle/>
          <a:p>
            <a:endParaRPr lang="th-TH"/>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973F3A-0CEE-4737-863C-96AFDE1AFB72}" type="datetimeFigureOut">
              <a:rPr lang="th-TH" smtClean="0"/>
              <a:pPr/>
              <a:t>24/06/57</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3614A7D-EFC5-4770-BE24-EA0FD60EE11B}"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73F3A-0CEE-4737-863C-96AFDE1AFB72}" type="datetimeFigureOut">
              <a:rPr lang="th-TH" smtClean="0"/>
              <a:pPr/>
              <a:t>24/06/57</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3614A7D-EFC5-4770-BE24-EA0FD60EE11B}"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973F3A-0CEE-4737-863C-96AFDE1AFB72}" type="datetimeFigureOut">
              <a:rPr lang="th-TH" smtClean="0"/>
              <a:pPr/>
              <a:t>24/06/57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3614A7D-EFC5-4770-BE24-EA0FD60EE11B}" type="slidenum">
              <a:rPr lang="th-TH" smtClean="0"/>
              <a:pPr/>
              <a:t>‹#›</a:t>
            </a:fld>
            <a:endParaRPr lang="th-TH"/>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8973F3A-0CEE-4737-863C-96AFDE1AFB72}" type="datetimeFigureOut">
              <a:rPr lang="th-TH" smtClean="0"/>
              <a:pPr/>
              <a:t>24/06/57</a:t>
            </a:fld>
            <a:endParaRPr lang="th-TH"/>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3614A7D-EFC5-4770-BE24-EA0FD60EE11B}" type="slidenum">
              <a:rPr lang="th-TH" smtClean="0"/>
              <a:pPr/>
              <a:t>‹#›</a:t>
            </a:fld>
            <a:endParaRPr lang="th-TH"/>
          </a:p>
        </p:txBody>
      </p:sp>
      <p:sp>
        <p:nvSpPr>
          <p:cNvPr id="14" name="Footer Placeholder 13"/>
          <p:cNvSpPr>
            <a:spLocks noGrp="1"/>
          </p:cNvSpPr>
          <p:nvPr>
            <p:ph type="ftr" sz="quarter" idx="12"/>
          </p:nvPr>
        </p:nvSpPr>
        <p:spPr>
          <a:xfrm>
            <a:off x="1600200" y="6248206"/>
            <a:ext cx="4572000" cy="365125"/>
          </a:xfrm>
        </p:spPr>
        <p:txBody>
          <a:bodyPr rtlCol="0"/>
          <a:lstStyle/>
          <a:p>
            <a:endParaRPr lang="th-TH"/>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8973F3A-0CEE-4737-863C-96AFDE1AFB72}" type="datetimeFigureOut">
              <a:rPr lang="th-TH" smtClean="0"/>
              <a:pPr/>
              <a:t>24/06/57</a:t>
            </a:fld>
            <a:endParaRPr lang="th-TH"/>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h-TH"/>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3614A7D-EFC5-4770-BE24-EA0FD60EE11B}"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9392"/>
            <a:ext cx="8208912" cy="2304256"/>
          </a:xfrm>
        </p:spPr>
        <p:txBody>
          <a:bodyPr>
            <a:normAutofit/>
          </a:bodyPr>
          <a:lstStyle/>
          <a:p>
            <a:pPr algn="ctr"/>
            <a:r>
              <a:rPr lang="en-US" sz="3200" b="1" dirty="0"/>
              <a:t>Promoting assessment for learning by using self-assessment in an ESP course </a:t>
            </a:r>
            <a:r>
              <a:rPr lang="en-US" sz="3200" dirty="0"/>
              <a:t/>
            </a:r>
            <a:br>
              <a:rPr lang="en-US" sz="3200" dirty="0"/>
            </a:br>
            <a:endParaRPr lang="th-TH" sz="3200" dirty="0"/>
          </a:p>
        </p:txBody>
      </p:sp>
      <p:sp>
        <p:nvSpPr>
          <p:cNvPr id="3" name="Subtitle 2"/>
          <p:cNvSpPr>
            <a:spLocks noGrp="1"/>
          </p:cNvSpPr>
          <p:nvPr>
            <p:ph type="subTitle" idx="1"/>
          </p:nvPr>
        </p:nvSpPr>
        <p:spPr>
          <a:xfrm>
            <a:off x="1250776" y="2780928"/>
            <a:ext cx="6705600" cy="936104"/>
          </a:xfrm>
        </p:spPr>
        <p:txBody>
          <a:bodyPr>
            <a:normAutofit fontScale="92500"/>
          </a:bodyPr>
          <a:lstStyle/>
          <a:p>
            <a:pPr algn="ctr"/>
            <a:r>
              <a:rPr lang="en-US" b="1" i="1" dirty="0" err="1"/>
              <a:t>Sasikarn</a:t>
            </a:r>
            <a:r>
              <a:rPr lang="en-US" b="1" i="1" dirty="0"/>
              <a:t> </a:t>
            </a:r>
            <a:r>
              <a:rPr lang="en-US" sz="2300" b="1" i="1" dirty="0" err="1"/>
              <a:t>Howchatturat</a:t>
            </a:r>
            <a:endParaRPr lang="en-US" sz="2300" dirty="0"/>
          </a:p>
          <a:p>
            <a:r>
              <a:rPr lang="en-US" i="1" dirty="0"/>
              <a:t>Faculty of Management Science, </a:t>
            </a:r>
            <a:r>
              <a:rPr lang="en-US" i="1" dirty="0" err="1"/>
              <a:t>Silpakorn</a:t>
            </a:r>
            <a:r>
              <a:rPr lang="en-US" i="1" dirty="0"/>
              <a:t> University</a:t>
            </a:r>
            <a:endParaRPr lang="en-US" dirty="0"/>
          </a:p>
          <a:p>
            <a:endParaRPr lang="th-TH" dirty="0"/>
          </a:p>
        </p:txBody>
      </p:sp>
      <p:sp>
        <p:nvSpPr>
          <p:cNvPr id="4" name="Subtitle 2"/>
          <p:cNvSpPr txBox="1">
            <a:spLocks/>
          </p:cNvSpPr>
          <p:nvPr/>
        </p:nvSpPr>
        <p:spPr>
          <a:xfrm>
            <a:off x="395536" y="4653136"/>
            <a:ext cx="8640960" cy="936104"/>
          </a:xfrm>
          <a:prstGeom prst="rect">
            <a:avLst/>
          </a:prstGeom>
        </p:spPr>
        <p:txBody>
          <a:bodyPr vert="horz" anchor="ctr">
            <a:noAutofit/>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1800" dirty="0" smtClean="0">
                <a:solidFill>
                  <a:srgbClr val="FFFFFF"/>
                </a:solidFill>
              </a:rPr>
              <a:t>Doing Research in Applied Linguistics 2/ Independent Learning Association Conference </a:t>
            </a: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1800" dirty="0" err="1" smtClean="0">
                <a:solidFill>
                  <a:srgbClr val="FFFFFF"/>
                </a:solidFill>
              </a:rPr>
              <a:t>Organised</a:t>
            </a:r>
            <a:r>
              <a:rPr lang="en-US" sz="1800" dirty="0" smtClean="0">
                <a:solidFill>
                  <a:srgbClr val="FFFFFF"/>
                </a:solidFill>
              </a:rPr>
              <a:t> by </a:t>
            </a: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1800" dirty="0" smtClean="0">
                <a:solidFill>
                  <a:srgbClr val="FFFFFF"/>
                </a:solidFill>
              </a:rPr>
              <a:t>King </a:t>
            </a:r>
            <a:r>
              <a:rPr lang="en-US" sz="1800" dirty="0" err="1" smtClean="0">
                <a:solidFill>
                  <a:srgbClr val="FFFFFF"/>
                </a:solidFill>
              </a:rPr>
              <a:t>Mongkut’s</a:t>
            </a:r>
            <a:r>
              <a:rPr lang="en-US" sz="1800" dirty="0" smtClean="0">
                <a:solidFill>
                  <a:srgbClr val="FFFFFF"/>
                </a:solidFill>
              </a:rPr>
              <a:t> University of Technology </a:t>
            </a:r>
            <a:r>
              <a:rPr lang="en-US" sz="1800" dirty="0" err="1" smtClean="0">
                <a:solidFill>
                  <a:srgbClr val="FFFFFF"/>
                </a:solidFill>
              </a:rPr>
              <a:t>Thonburi</a:t>
            </a:r>
            <a:r>
              <a:rPr lang="en-US" sz="1800" dirty="0" smtClean="0">
                <a:solidFill>
                  <a:srgbClr val="FFFFFF"/>
                </a:solidFill>
              </a:rPr>
              <a:t>, Macquarie University and Independent Learning Association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Collection</a:t>
            </a:r>
            <a:endParaRPr lang="th-TH" dirty="0"/>
          </a:p>
        </p:txBody>
      </p:sp>
      <p:sp>
        <p:nvSpPr>
          <p:cNvPr id="3" name="Content Placeholder 2"/>
          <p:cNvSpPr>
            <a:spLocks noGrp="1"/>
          </p:cNvSpPr>
          <p:nvPr>
            <p:ph sz="quarter" idx="1"/>
          </p:nvPr>
        </p:nvSpPr>
        <p:spPr>
          <a:xfrm>
            <a:off x="611560" y="1844824"/>
            <a:ext cx="8153400" cy="1324744"/>
          </a:xfrm>
        </p:spPr>
        <p:txBody>
          <a:bodyPr>
            <a:normAutofit/>
          </a:bodyPr>
          <a:lstStyle/>
          <a:p>
            <a:r>
              <a:rPr lang="en-US" i="1" dirty="0" smtClean="0"/>
              <a:t>Step 1: Assigning the project, introducing self-assessment, and recording video presentation</a:t>
            </a:r>
          </a:p>
          <a:p>
            <a:pPr>
              <a:buNone/>
            </a:pPr>
            <a:endParaRPr lang="th-TH" dirty="0"/>
          </a:p>
        </p:txBody>
      </p:sp>
      <p:sp>
        <p:nvSpPr>
          <p:cNvPr id="5" name="Content Placeholder 2"/>
          <p:cNvSpPr txBox="1">
            <a:spLocks/>
          </p:cNvSpPr>
          <p:nvPr/>
        </p:nvSpPr>
        <p:spPr>
          <a:xfrm>
            <a:off x="611560" y="2996952"/>
            <a:ext cx="8153400" cy="132474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1" u="none" strike="noStrike" kern="1200" cap="none" spc="0" normalizeH="0" baseline="0" noProof="0" dirty="0" smtClean="0">
                <a:ln>
                  <a:noFill/>
                </a:ln>
                <a:solidFill>
                  <a:schemeClr val="tx1"/>
                </a:solidFill>
                <a:effectLst/>
                <a:uLnTx/>
                <a:uFillTx/>
                <a:latin typeface="+mn-lt"/>
                <a:ea typeface="+mn-ea"/>
                <a:cs typeface="+mn-cs"/>
              </a:rPr>
              <a:t>Step 2: Asking students to do a self-assessment form</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th-TH"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667072" y="4336504"/>
            <a:ext cx="8153400" cy="1324744"/>
          </a:xfrm>
          <a:prstGeom prst="rect">
            <a:avLst/>
          </a:prstGeom>
        </p:spPr>
        <p:txBody>
          <a:bodyPr vert="horz">
            <a:normAutofit fontScale="92500" lnSpcReduction="1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1" u="none" strike="noStrike" kern="1200" cap="none" spc="0" normalizeH="0" baseline="0" noProof="0" dirty="0" smtClean="0">
                <a:ln>
                  <a:noFill/>
                </a:ln>
                <a:solidFill>
                  <a:schemeClr val="tx1"/>
                </a:solidFill>
                <a:effectLst/>
                <a:uLnTx/>
                <a:uFillTx/>
                <a:latin typeface="+mn-lt"/>
                <a:ea typeface="+mn-ea"/>
                <a:cs typeface="+mn-cs"/>
              </a:rPr>
              <a:t>Step 3: Interviewing some students for gathering more information</a:t>
            </a: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th-TH"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th-TH" dirty="0"/>
          </a:p>
        </p:txBody>
      </p:sp>
      <p:sp>
        <p:nvSpPr>
          <p:cNvPr id="3" name="Content Placeholder 2"/>
          <p:cNvSpPr>
            <a:spLocks noGrp="1"/>
          </p:cNvSpPr>
          <p:nvPr>
            <p:ph sz="quarter" idx="1"/>
          </p:nvPr>
        </p:nvSpPr>
        <p:spPr/>
        <p:txBody>
          <a:bodyPr>
            <a:normAutofit fontScale="70000" lnSpcReduction="20000"/>
          </a:bodyPr>
          <a:lstStyle/>
          <a:p>
            <a:pPr>
              <a:buNone/>
            </a:pPr>
            <a:r>
              <a:rPr lang="en-US" dirty="0" smtClean="0">
                <a:solidFill>
                  <a:srgbClr val="FF0000"/>
                </a:solidFill>
              </a:rPr>
              <a:t>Step 1: </a:t>
            </a:r>
            <a:r>
              <a:rPr lang="en-US" dirty="0" smtClean="0"/>
              <a:t>All responses were transcribed and saved in Microsoft Excel file. </a:t>
            </a:r>
          </a:p>
          <a:p>
            <a:pPr>
              <a:buNone/>
            </a:pPr>
            <a:r>
              <a:rPr lang="en-US" dirty="0" smtClean="0"/>
              <a:t>	The data was firstly divided into four main columns; </a:t>
            </a:r>
          </a:p>
          <a:p>
            <a:pPr>
              <a:buNone/>
            </a:pPr>
            <a:r>
              <a:rPr lang="en-US" dirty="0" smtClean="0"/>
              <a:t>	(1) a brief description of their project and their oral business presentation which students have completed</a:t>
            </a:r>
          </a:p>
          <a:p>
            <a:pPr>
              <a:buNone/>
            </a:pPr>
            <a:r>
              <a:rPr lang="en-US" dirty="0" smtClean="0"/>
              <a:t>	(2) what students like about their project, their oral business presentation and what they were able to do well</a:t>
            </a:r>
          </a:p>
          <a:p>
            <a:pPr>
              <a:buNone/>
            </a:pPr>
            <a:r>
              <a:rPr lang="en-US" dirty="0" smtClean="0"/>
              <a:t>	(3) what students did not like about their project, their oral business presentation and some problems they had including reasons</a:t>
            </a:r>
          </a:p>
          <a:p>
            <a:pPr>
              <a:buNone/>
            </a:pPr>
            <a:r>
              <a:rPr lang="en-US" dirty="0" smtClean="0"/>
              <a:t>	(4) what students have learned about themselves such as strengths, interests, preferences, and needs. </a:t>
            </a:r>
          </a:p>
          <a:p>
            <a:pPr>
              <a:buNone/>
            </a:pPr>
            <a:endParaRPr lang="en-US" dirty="0" smtClean="0"/>
          </a:p>
          <a:p>
            <a:pPr>
              <a:buNone/>
            </a:pPr>
            <a:r>
              <a:rPr lang="en-US" dirty="0" smtClean="0">
                <a:solidFill>
                  <a:srgbClr val="FF0000"/>
                </a:solidFill>
              </a:rPr>
              <a:t>Step 2: </a:t>
            </a:r>
            <a:r>
              <a:rPr lang="en-US" dirty="0" smtClean="0"/>
              <a:t>Each response was read and encoded in the formats. Then, the encoded data was categorized into the salient themes. So, this method probably established the frequency of the theme occurrence in percentage. </a:t>
            </a:r>
          </a:p>
          <a:p>
            <a:endParaRPr lang="th-T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Results and Discussion</a:t>
            </a:r>
            <a:r>
              <a:rPr lang="en-US" dirty="0" smtClean="0"/>
              <a:t/>
            </a:r>
            <a:br>
              <a:rPr lang="en-US" dirty="0" smtClean="0"/>
            </a:br>
            <a:endParaRPr lang="th-TH" dirty="0"/>
          </a:p>
        </p:txBody>
      </p:sp>
      <p:sp>
        <p:nvSpPr>
          <p:cNvPr id="5" name="Content Placeholder 4"/>
          <p:cNvSpPr>
            <a:spLocks noGrp="1"/>
          </p:cNvSpPr>
          <p:nvPr>
            <p:ph sz="quarter" idx="1"/>
          </p:nvPr>
        </p:nvSpPr>
        <p:spPr/>
        <p:txBody>
          <a:bodyPr/>
          <a:lstStyle/>
          <a:p>
            <a:r>
              <a:rPr lang="en-US" b="1" i="1" dirty="0" smtClean="0"/>
              <a:t>Section 1:	Give a brief description of a business presentation you have completed.</a:t>
            </a:r>
          </a:p>
          <a:p>
            <a:r>
              <a:rPr lang="en-US" b="1" i="1" dirty="0" smtClean="0"/>
              <a:t>Section 2:	What did you like about your business presentation? What were you able to do well?</a:t>
            </a:r>
          </a:p>
          <a:p>
            <a:r>
              <a:rPr lang="en-US" b="1" i="1" dirty="0" smtClean="0"/>
              <a:t>Section 3:	What did you not like about your business presentation? What problems did you have? Why?</a:t>
            </a:r>
            <a:endParaRPr lang="en-US" dirty="0" smtClean="0"/>
          </a:p>
          <a:p>
            <a:r>
              <a:rPr lang="en-US" b="1" i="1" dirty="0" smtClean="0"/>
              <a:t>Section 4:	What did you learn about yourself? Strengths, interests, preferences, and needs </a:t>
            </a:r>
            <a:endParaRPr lang="th-T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t>Section 1: Give a brief description of a business presentation you have completed.</a:t>
            </a:r>
            <a:endParaRPr lang="th-TH" sz="2400" dirty="0"/>
          </a:p>
        </p:txBody>
      </p:sp>
      <p:pic>
        <p:nvPicPr>
          <p:cNvPr id="4" name="Picture 2"/>
          <p:cNvPicPr>
            <a:picLocks noGrp="1" noChangeAspect="1" noChangeArrowheads="1"/>
          </p:cNvPicPr>
          <p:nvPr>
            <p:ph sz="quarter" idx="1"/>
          </p:nvPr>
        </p:nvPicPr>
        <p:blipFill>
          <a:blip r:embed="rId2" cstate="print"/>
          <a:srcRect l="27079" t="20021" r="26443" b="21186"/>
          <a:stretch>
            <a:fillRect/>
          </a:stretch>
        </p:blipFill>
        <p:spPr bwMode="auto">
          <a:xfrm>
            <a:off x="1500166" y="1643050"/>
            <a:ext cx="6318388"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i="1" dirty="0" smtClean="0"/>
              <a:t>Section 2: What did you like about your business presentation? What were you able to do well?</a:t>
            </a:r>
            <a:r>
              <a:rPr lang="en-US" b="1" i="1" dirty="0" smtClean="0"/>
              <a:t/>
            </a:r>
            <a:br>
              <a:rPr lang="en-US" b="1" i="1" dirty="0" smtClean="0"/>
            </a:br>
            <a:endParaRPr lang="th-TH" dirty="0"/>
          </a:p>
        </p:txBody>
      </p:sp>
      <p:pic>
        <p:nvPicPr>
          <p:cNvPr id="2050" name="Picture 2"/>
          <p:cNvPicPr>
            <a:picLocks noChangeAspect="1" noChangeArrowheads="1"/>
          </p:cNvPicPr>
          <p:nvPr/>
        </p:nvPicPr>
        <p:blipFill>
          <a:blip r:embed="rId2" cstate="print"/>
          <a:srcRect l="27059" t="16732" r="25882" b="55033"/>
          <a:stretch>
            <a:fillRect/>
          </a:stretch>
        </p:blipFill>
        <p:spPr bwMode="auto">
          <a:xfrm>
            <a:off x="928662" y="1571612"/>
            <a:ext cx="6635796" cy="223958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l="28221" t="17451" r="27607" b="49829"/>
          <a:stretch>
            <a:fillRect/>
          </a:stretch>
        </p:blipFill>
        <p:spPr bwMode="auto">
          <a:xfrm>
            <a:off x="1071538" y="4000504"/>
            <a:ext cx="6286544" cy="2440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i="1" dirty="0" smtClean="0"/>
              <a:t>Section 3: What did you not like about your business presentation? What problems did you have? Why?</a:t>
            </a:r>
            <a:r>
              <a:rPr lang="en-US" sz="2400" dirty="0" smtClean="0"/>
              <a:t/>
            </a:r>
            <a:br>
              <a:rPr lang="en-US" sz="2400" dirty="0" smtClean="0"/>
            </a:br>
            <a:endParaRPr lang="th-TH" sz="2400" dirty="0"/>
          </a:p>
        </p:txBody>
      </p:sp>
      <p:pic>
        <p:nvPicPr>
          <p:cNvPr id="3074" name="Picture 2"/>
          <p:cNvPicPr>
            <a:picLocks noChangeAspect="1" noChangeArrowheads="1"/>
          </p:cNvPicPr>
          <p:nvPr/>
        </p:nvPicPr>
        <p:blipFill>
          <a:blip r:embed="rId2" cstate="print"/>
          <a:srcRect l="28149" t="17120" r="25184" b="49958"/>
          <a:stretch>
            <a:fillRect/>
          </a:stretch>
        </p:blipFill>
        <p:spPr bwMode="auto">
          <a:xfrm>
            <a:off x="1428727" y="1643050"/>
            <a:ext cx="5580736" cy="221457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l="29167" t="29630" r="25694" b="38271"/>
          <a:stretch>
            <a:fillRect/>
          </a:stretch>
        </p:blipFill>
        <p:spPr bwMode="auto">
          <a:xfrm>
            <a:off x="1571604" y="3857656"/>
            <a:ext cx="5357850" cy="2143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i="1" dirty="0" smtClean="0"/>
              <a:t>Section 4: What did you learn about yourself? Strengths, interests, preferences, and needs </a:t>
            </a:r>
            <a:r>
              <a:rPr lang="th-TH" sz="2400" dirty="0" smtClean="0"/>
              <a:t/>
            </a:r>
            <a:br>
              <a:rPr lang="th-TH" sz="2400" dirty="0" smtClean="0"/>
            </a:br>
            <a:endParaRPr lang="th-TH" sz="2400" dirty="0"/>
          </a:p>
        </p:txBody>
      </p:sp>
      <p:pic>
        <p:nvPicPr>
          <p:cNvPr id="4098" name="Picture 2"/>
          <p:cNvPicPr>
            <a:picLocks noChangeAspect="1" noChangeArrowheads="1"/>
          </p:cNvPicPr>
          <p:nvPr/>
        </p:nvPicPr>
        <p:blipFill>
          <a:blip r:embed="rId2" cstate="print"/>
          <a:srcRect l="27941" t="49020" r="29412" b="27450"/>
          <a:stretch>
            <a:fillRect/>
          </a:stretch>
        </p:blipFill>
        <p:spPr bwMode="auto">
          <a:xfrm>
            <a:off x="1643042" y="1785926"/>
            <a:ext cx="5754620" cy="17859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l="28472" t="29460" r="29696" b="51851"/>
          <a:stretch>
            <a:fillRect/>
          </a:stretch>
        </p:blipFill>
        <p:spPr bwMode="auto">
          <a:xfrm>
            <a:off x="1714480" y="3510978"/>
            <a:ext cx="5643602" cy="14182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t>Section 4: What did you learn about yourself? Strengths, interests, preferences, and needs</a:t>
            </a:r>
            <a:endParaRPr lang="th-TH" sz="2400" dirty="0"/>
          </a:p>
        </p:txBody>
      </p:sp>
      <p:pic>
        <p:nvPicPr>
          <p:cNvPr id="5122" name="Picture 2"/>
          <p:cNvPicPr>
            <a:picLocks noChangeAspect="1" noChangeArrowheads="1"/>
          </p:cNvPicPr>
          <p:nvPr/>
        </p:nvPicPr>
        <p:blipFill>
          <a:blip r:embed="rId2" cstate="print"/>
          <a:srcRect l="28125" t="17500" r="28280" b="25000"/>
          <a:stretch>
            <a:fillRect/>
          </a:stretch>
        </p:blipFill>
        <p:spPr bwMode="auto">
          <a:xfrm>
            <a:off x="1195733" y="1643050"/>
            <a:ext cx="6376663" cy="4731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t>Section 4: What did you learn about yourself? Strengths, interests, preferences, and </a:t>
            </a:r>
            <a:r>
              <a:rPr lang="en-US" sz="2400" b="1" i="1" dirty="0" smtClean="0"/>
              <a:t>needs (Cont.)</a:t>
            </a:r>
            <a:endParaRPr lang="th-TH" sz="2400" dirty="0"/>
          </a:p>
        </p:txBody>
      </p:sp>
      <p:graphicFrame>
        <p:nvGraphicFramePr>
          <p:cNvPr id="4" name="Table 3"/>
          <p:cNvGraphicFramePr>
            <a:graphicFrameLocks noGrp="1"/>
          </p:cNvGraphicFramePr>
          <p:nvPr/>
        </p:nvGraphicFramePr>
        <p:xfrm>
          <a:off x="1071539" y="1928804"/>
          <a:ext cx="7143798" cy="3929090"/>
        </p:xfrm>
        <a:graphic>
          <a:graphicData uri="http://schemas.openxmlformats.org/drawingml/2006/table">
            <a:tbl>
              <a:tblPr/>
              <a:tblGrid>
                <a:gridCol w="4512358"/>
                <a:gridCol w="1443183"/>
                <a:gridCol w="1188257"/>
              </a:tblGrid>
              <a:tr h="785819">
                <a:tc>
                  <a:txBody>
                    <a:bodyPr/>
                    <a:lstStyle/>
                    <a:p>
                      <a:pPr algn="ctr">
                        <a:spcAft>
                          <a:spcPts val="0"/>
                        </a:spcAft>
                      </a:pPr>
                      <a:r>
                        <a:rPr lang="en-US" sz="1200" b="1" dirty="0">
                          <a:latin typeface="Times New Roman"/>
                          <a:ea typeface="Times New Roman"/>
                          <a:cs typeface="Angsana New"/>
                        </a:rPr>
                        <a:t>Students’ strengths, interests, preferences, and needs</a:t>
                      </a:r>
                      <a:endParaRPr lang="en-US" sz="1200" dirty="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Times New Roman"/>
                          <a:ea typeface="Times New Roman"/>
                          <a:cs typeface="Times New Roman"/>
                        </a:rPr>
                        <a:t>Number of respondents</a:t>
                      </a:r>
                      <a:endParaRPr lang="en-US" sz="1200">
                        <a:latin typeface="Times New Roman"/>
                        <a:ea typeface="Times New Roman"/>
                        <a:cs typeface="Angsana New"/>
                      </a:endParaRPr>
                    </a:p>
                    <a:p>
                      <a:pPr algn="ctr">
                        <a:spcAft>
                          <a:spcPts val="0"/>
                        </a:spcAft>
                      </a:pPr>
                      <a:r>
                        <a:rPr lang="en-US" sz="1200" b="1">
                          <a:solidFill>
                            <a:srgbClr val="000000"/>
                          </a:solidFill>
                          <a:latin typeface="Times New Roman"/>
                          <a:ea typeface="Times New Roman"/>
                          <a:cs typeface="Times New Roman"/>
                        </a:rPr>
                        <a:t>out of 52 </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Times New Roman"/>
                          <a:ea typeface="Times New Roman"/>
                          <a:cs typeface="Times New Roman"/>
                        </a:rPr>
                        <a:t>%</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spcAft>
                          <a:spcPts val="0"/>
                        </a:spcAft>
                      </a:pPr>
                      <a:r>
                        <a:rPr lang="en-US" sz="1200" b="1">
                          <a:latin typeface="Times New Roman"/>
                          <a:ea typeface="Times New Roman"/>
                          <a:cs typeface="Times New Roman"/>
                        </a:rPr>
                        <a:t>Preferences concerning what I dislike</a:t>
                      </a:r>
                      <a:endParaRPr lang="en-US" sz="1200">
                        <a:latin typeface="Times New Roman"/>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en-US" sz="1100">
                        <a:latin typeface="Calibri"/>
                        <a:ea typeface="Times New Roman"/>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ea typeface="Times New Roman"/>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spcAft>
                          <a:spcPts val="0"/>
                        </a:spcAft>
                      </a:pPr>
                      <a:r>
                        <a:rPr lang="en-US" sz="1200">
                          <a:latin typeface="Times New Roman"/>
                          <a:ea typeface="Times New Roman"/>
                          <a:cs typeface="Times New Roman"/>
                        </a:rPr>
                        <a:t>1. I didn't have a good English intonation.</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34</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65.38</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spcAft>
                          <a:spcPts val="0"/>
                        </a:spcAft>
                      </a:pPr>
                      <a:r>
                        <a:rPr lang="en-US" sz="1200">
                          <a:latin typeface="Times New Roman"/>
                          <a:ea typeface="Times New Roman"/>
                          <a:cs typeface="Times New Roman"/>
                        </a:rPr>
                        <a:t>2. I didn't like my English pronunciation.</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18</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34.62</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spcAft>
                          <a:spcPts val="0"/>
                        </a:spcAft>
                      </a:pPr>
                      <a:r>
                        <a:rPr lang="en-US" sz="1200">
                          <a:latin typeface="Times New Roman"/>
                          <a:ea typeface="Times New Roman"/>
                          <a:cs typeface="Times New Roman"/>
                        </a:rPr>
                        <a:t>3. I was not confident much to speak English.</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9.61</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spcAft>
                          <a:spcPts val="0"/>
                        </a:spcAft>
                      </a:pPr>
                      <a:r>
                        <a:rPr lang="en-US" sz="1200" b="1">
                          <a:latin typeface="Times New Roman"/>
                          <a:ea typeface="Times New Roman"/>
                          <a:cs typeface="Times New Roman"/>
                        </a:rPr>
                        <a:t>Needs</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en-US" sz="1100">
                        <a:latin typeface="Calibri"/>
                        <a:ea typeface="Times New Roman"/>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ea typeface="Times New Roman"/>
                        <a:cs typeface="Cordi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9">
                <a:tc>
                  <a:txBody>
                    <a:bodyPr/>
                    <a:lstStyle/>
                    <a:p>
                      <a:pPr>
                        <a:spcAft>
                          <a:spcPts val="0"/>
                        </a:spcAft>
                      </a:pPr>
                      <a:r>
                        <a:rPr lang="en-US" sz="1200">
                          <a:latin typeface="Times New Roman"/>
                          <a:ea typeface="Times New Roman"/>
                          <a:cs typeface="Times New Roman"/>
                        </a:rPr>
                        <a:t>1. I want to practice more about business presentation skills.</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23</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44.23</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9">
                <a:tc>
                  <a:txBody>
                    <a:bodyPr/>
                    <a:lstStyle/>
                    <a:p>
                      <a:pPr>
                        <a:spcAft>
                          <a:spcPts val="0"/>
                        </a:spcAft>
                      </a:pPr>
                      <a:r>
                        <a:rPr lang="en-US" sz="1200">
                          <a:latin typeface="Times New Roman"/>
                          <a:ea typeface="Times New Roman"/>
                          <a:cs typeface="Times New Roman"/>
                        </a:rPr>
                        <a:t>2. I want to improve my personality for business presentation.</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19</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36.54</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9">
                <a:tc>
                  <a:txBody>
                    <a:bodyPr/>
                    <a:lstStyle/>
                    <a:p>
                      <a:pPr>
                        <a:spcAft>
                          <a:spcPts val="0"/>
                        </a:spcAft>
                      </a:pPr>
                      <a:r>
                        <a:rPr lang="en-US" sz="1200">
                          <a:latin typeface="Times New Roman"/>
                          <a:ea typeface="Times New Roman"/>
                          <a:cs typeface="Times New Roman"/>
                        </a:rPr>
                        <a:t>3. I want to apply my knowledge about management and marketing in my presentation.</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17</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32.69</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39">
                <a:tc>
                  <a:txBody>
                    <a:bodyPr/>
                    <a:lstStyle/>
                    <a:p>
                      <a:pPr>
                        <a:spcAft>
                          <a:spcPts val="0"/>
                        </a:spcAft>
                      </a:pPr>
                      <a:r>
                        <a:rPr lang="en-US" sz="1200">
                          <a:latin typeface="Times New Roman"/>
                          <a:ea typeface="Times New Roman"/>
                          <a:cs typeface="Times New Roman"/>
                        </a:rPr>
                        <a:t>4. I want to be more confident to speak English.</a:t>
                      </a:r>
                      <a:endParaRPr lang="en-US" sz="1200">
                        <a:latin typeface="Times New Roman"/>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9</a:t>
                      </a:r>
                      <a:endParaRPr lang="en-US" sz="120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cs typeface="Times New Roman"/>
                        </a:rPr>
                        <a:t>17.31</a:t>
                      </a:r>
                      <a:endParaRPr lang="en-US" sz="1200" dirty="0">
                        <a:latin typeface="Times New Roman"/>
                        <a:ea typeface="Times New Roman"/>
                        <a:cs typeface="Angsana New"/>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th-TH" dirty="0"/>
          </a:p>
        </p:txBody>
      </p:sp>
      <p:sp>
        <p:nvSpPr>
          <p:cNvPr id="3" name="Content Placeholder 2"/>
          <p:cNvSpPr>
            <a:spLocks noGrp="1"/>
          </p:cNvSpPr>
          <p:nvPr>
            <p:ph sz="quarter" idx="1"/>
          </p:nvPr>
        </p:nvSpPr>
        <p:spPr/>
        <p:txBody>
          <a:bodyPr>
            <a:normAutofit fontScale="55000" lnSpcReduction="20000"/>
          </a:bodyPr>
          <a:lstStyle/>
          <a:p>
            <a:pPr>
              <a:buNone/>
            </a:pPr>
            <a:r>
              <a:rPr lang="en-US" dirty="0" smtClean="0"/>
              <a:t>The findings of this study could lead us to some implications and recommendations for both teachers and students about teaching and learning as follows:</a:t>
            </a:r>
          </a:p>
          <a:p>
            <a:pPr lvl="0"/>
            <a:r>
              <a:rPr lang="en-US" dirty="0" smtClean="0"/>
              <a:t>This study allowed teacher to see students’ learning strategies and it showed that some unexpected strategies were also occurred and it reflected how well they applied their knowledge</a:t>
            </a:r>
          </a:p>
          <a:p>
            <a:pPr lvl="0"/>
            <a:r>
              <a:rPr lang="en-US" dirty="0" smtClean="0"/>
              <a:t>Self-assessment and reflection form used in this study was not appropriate enough for these students. Some of them were difficult to assess and reflect themselves by answering the opened-ended question form. Rather, rating scale and check-list form might be better to lead them think about their learning point by point.</a:t>
            </a:r>
          </a:p>
          <a:p>
            <a:pPr lvl="0"/>
            <a:r>
              <a:rPr lang="en-US" dirty="0" smtClean="0"/>
              <a:t>This kind of assessment was used to promote self-esteem by allowing students to review themselves both strengths and weaknesses. It also leads students to be motivated to learn more successfully by considering their strengths and weaknesses.</a:t>
            </a:r>
          </a:p>
          <a:p>
            <a:pPr lvl="0"/>
            <a:r>
              <a:rPr lang="en-US" dirty="0" smtClean="0"/>
              <a:t>This study could enhance active learners as well since most of them were able to understand themselves and state what they need to improve. They knew what they were weak at and they could define what they should improve in the future approximately.</a:t>
            </a:r>
          </a:p>
          <a:p>
            <a:pPr lvl="0"/>
            <a:r>
              <a:rPr lang="en-US" dirty="0" smtClean="0"/>
              <a:t>According to the results of this study showed that this kind of assessment can be used for promote learning. They were able to discover their straights, weaknesses, preferences and needs. This information would be guidelines for them to manage their learning to be better later.    </a:t>
            </a:r>
          </a:p>
          <a:p>
            <a:endParaRPr lang="th-T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be presented</a:t>
            </a:r>
            <a:endParaRPr lang="th-TH" dirty="0"/>
          </a:p>
        </p:txBody>
      </p:sp>
      <p:sp>
        <p:nvSpPr>
          <p:cNvPr id="3" name="Content Placeholder 2"/>
          <p:cNvSpPr>
            <a:spLocks noGrp="1"/>
          </p:cNvSpPr>
          <p:nvPr>
            <p:ph sz="quarter" idx="1"/>
          </p:nvPr>
        </p:nvSpPr>
        <p:spPr/>
        <p:txBody>
          <a:bodyPr/>
          <a:lstStyle/>
          <a:p>
            <a:r>
              <a:rPr lang="en-US" dirty="0" smtClean="0"/>
              <a:t>Background</a:t>
            </a:r>
          </a:p>
          <a:p>
            <a:r>
              <a:rPr lang="en-US" dirty="0" smtClean="0"/>
              <a:t>Objectives</a:t>
            </a:r>
          </a:p>
          <a:p>
            <a:r>
              <a:rPr lang="en-US" dirty="0" smtClean="0"/>
              <a:t>Methodologies</a:t>
            </a:r>
          </a:p>
          <a:p>
            <a:r>
              <a:rPr lang="en-US" dirty="0" smtClean="0"/>
              <a:t>Results</a:t>
            </a:r>
          </a:p>
          <a:p>
            <a:r>
              <a:rPr lang="en-US" dirty="0" smtClean="0"/>
              <a:t>Implications</a:t>
            </a:r>
          </a:p>
          <a:p>
            <a:r>
              <a:rPr lang="en-US" dirty="0" smtClean="0"/>
              <a:t>Conclusion</a:t>
            </a:r>
          </a:p>
          <a:p>
            <a:endParaRPr lang="en-US" dirty="0" smtClean="0"/>
          </a:p>
          <a:p>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th-TH"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The purposes of this study were promoting assessment for learning by using self-assessment for students in Business English II class about giving an oral business presentation. The findings found that most students could use this method to review themselves and setting some points to develop themselves about giving an oral business presentation in the future. This implies that self-assessment can probably promote assessment for learning. However, to be more successful in using self-assessment in this case, self-assessment form should be appropriate for students. Testing self-assessment tool should be considered before allowing students to use for discover their learning. </a:t>
            </a:r>
          </a:p>
          <a:p>
            <a:endParaRPr lang="th-T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th-TH" dirty="0"/>
          </a:p>
        </p:txBody>
      </p:sp>
      <p:sp>
        <p:nvSpPr>
          <p:cNvPr id="3" name="TextBox 2"/>
          <p:cNvSpPr txBox="1"/>
          <p:nvPr/>
        </p:nvSpPr>
        <p:spPr>
          <a:xfrm>
            <a:off x="1187624" y="2420888"/>
            <a:ext cx="6768752" cy="523220"/>
          </a:xfrm>
          <a:prstGeom prst="rect">
            <a:avLst/>
          </a:prstGeom>
          <a:noFill/>
        </p:spPr>
        <p:txBody>
          <a:bodyPr wrap="square" rtlCol="0">
            <a:spAutoFit/>
          </a:bodyPr>
          <a:lstStyle/>
          <a:p>
            <a:pPr algn="ctr"/>
            <a:r>
              <a:rPr lang="en-US" dirty="0" smtClean="0"/>
              <a:t>Thank you !!!</a:t>
            </a:r>
            <a:endParaRPr lang="th-T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th-TH" dirty="0"/>
          </a:p>
        </p:txBody>
      </p:sp>
      <p:sp>
        <p:nvSpPr>
          <p:cNvPr id="5" name="TextBox 4"/>
          <p:cNvSpPr txBox="1"/>
          <p:nvPr/>
        </p:nvSpPr>
        <p:spPr>
          <a:xfrm>
            <a:off x="683568" y="1772817"/>
            <a:ext cx="7416824" cy="2246769"/>
          </a:xfrm>
          <a:prstGeom prst="rect">
            <a:avLst/>
          </a:prstGeom>
          <a:noFill/>
        </p:spPr>
        <p:txBody>
          <a:bodyPr wrap="square" rtlCol="0">
            <a:spAutoFit/>
          </a:bodyPr>
          <a:lstStyle/>
          <a:p>
            <a:pPr>
              <a:buFontTx/>
              <a:buChar char="-"/>
            </a:pPr>
            <a:r>
              <a:rPr lang="en-US" dirty="0" smtClean="0"/>
              <a:t>Students were assessed traditionally.</a:t>
            </a:r>
          </a:p>
          <a:p>
            <a:pPr>
              <a:buFontTx/>
              <a:buChar char="-"/>
            </a:pPr>
            <a:r>
              <a:rPr lang="en-US" dirty="0" smtClean="0"/>
              <a:t>A teacher was not sure whether her students would realize on what they were weak at or even what they were good at or not.</a:t>
            </a:r>
          </a:p>
          <a:p>
            <a:endParaRPr lang="th-TH" dirty="0"/>
          </a:p>
        </p:txBody>
      </p:sp>
      <p:sp>
        <p:nvSpPr>
          <p:cNvPr id="6" name="TextBox 5"/>
          <p:cNvSpPr txBox="1"/>
          <p:nvPr/>
        </p:nvSpPr>
        <p:spPr>
          <a:xfrm>
            <a:off x="2843808" y="4437112"/>
            <a:ext cx="2952328" cy="523220"/>
          </a:xfrm>
          <a:prstGeom prst="rect">
            <a:avLst/>
          </a:prstGeom>
          <a:noFill/>
        </p:spPr>
        <p:txBody>
          <a:bodyPr wrap="square" rtlCol="0">
            <a:spAutoFit/>
          </a:bodyPr>
          <a:lstStyle/>
          <a:p>
            <a:pPr algn="ctr"/>
            <a:r>
              <a:rPr lang="en-US" b="1" dirty="0" smtClean="0"/>
              <a:t>How???</a:t>
            </a:r>
            <a:endParaRPr lang="th-TH"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AfL</a:t>
            </a:r>
            <a:r>
              <a:rPr lang="en-US" dirty="0" smtClean="0"/>
              <a:t>?</a:t>
            </a:r>
            <a:endParaRPr lang="th-TH" dirty="0"/>
          </a:p>
        </p:txBody>
      </p:sp>
      <p:sp>
        <p:nvSpPr>
          <p:cNvPr id="3" name="Content Placeholder 2"/>
          <p:cNvSpPr>
            <a:spLocks noGrp="1"/>
          </p:cNvSpPr>
          <p:nvPr>
            <p:ph sz="quarter" idx="1"/>
          </p:nvPr>
        </p:nvSpPr>
        <p:spPr/>
        <p:txBody>
          <a:bodyPr>
            <a:normAutofit/>
          </a:bodyPr>
          <a:lstStyle/>
          <a:p>
            <a:r>
              <a:rPr lang="en-US" dirty="0" smtClean="0"/>
              <a:t>Assessment for learning is one of the formative assessment approaches. It allows students to </a:t>
            </a:r>
            <a:r>
              <a:rPr lang="en-US" i="1" dirty="0" smtClean="0">
                <a:solidFill>
                  <a:srgbClr val="FF0000"/>
                </a:solidFill>
              </a:rPr>
              <a:t>learn about achievement expectations </a:t>
            </a:r>
            <a:r>
              <a:rPr lang="en-US" dirty="0" smtClean="0"/>
              <a:t>from the beginning of learning </a:t>
            </a:r>
            <a:r>
              <a:rPr lang="en-US" i="1" dirty="0" smtClean="0">
                <a:solidFill>
                  <a:srgbClr val="FF0000"/>
                </a:solidFill>
              </a:rPr>
              <a:t>by studying models of strong and weak points</a:t>
            </a:r>
            <a:r>
              <a:rPr lang="en-US" dirty="0" smtClean="0"/>
              <a:t> (Rick </a:t>
            </a:r>
            <a:r>
              <a:rPr lang="en-US" dirty="0" err="1" smtClean="0"/>
              <a:t>Stiggins</a:t>
            </a:r>
            <a:r>
              <a:rPr lang="en-US" dirty="0" smtClean="0"/>
              <a:t>, 2005). </a:t>
            </a:r>
          </a:p>
          <a:p>
            <a:r>
              <a:rPr lang="en-US" dirty="0" smtClean="0"/>
              <a:t>A</a:t>
            </a:r>
            <a:r>
              <a:rPr lang="en-US" dirty="0" smtClean="0"/>
              <a:t>ssessment </a:t>
            </a:r>
            <a:r>
              <a:rPr lang="en-US" dirty="0" smtClean="0"/>
              <a:t>for learning </a:t>
            </a:r>
            <a:r>
              <a:rPr lang="en-US" dirty="0" smtClean="0"/>
              <a:t>is </a:t>
            </a:r>
            <a:r>
              <a:rPr lang="en-US" dirty="0" smtClean="0"/>
              <a:t>any assessment for which the first priority in its design and practice is to serve the purpose of </a:t>
            </a:r>
            <a:r>
              <a:rPr lang="en-US" i="1" dirty="0" smtClean="0">
                <a:solidFill>
                  <a:srgbClr val="FF0000"/>
                </a:solidFill>
              </a:rPr>
              <a:t>promoting students’ </a:t>
            </a:r>
            <a:r>
              <a:rPr lang="en-US" i="1" dirty="0" smtClean="0">
                <a:solidFill>
                  <a:srgbClr val="FF0000"/>
                </a:solidFill>
              </a:rPr>
              <a:t>learning </a:t>
            </a:r>
            <a:r>
              <a:rPr lang="en-US" i="1" dirty="0" smtClean="0"/>
              <a:t>(</a:t>
            </a:r>
            <a:r>
              <a:rPr lang="en-US" dirty="0" smtClean="0"/>
              <a:t>Black</a:t>
            </a:r>
            <a:r>
              <a:rPr lang="en-US" dirty="0" smtClean="0"/>
              <a:t>, </a:t>
            </a:r>
            <a:r>
              <a:rPr lang="en-US" dirty="0" smtClean="0"/>
              <a:t>Harrison</a:t>
            </a:r>
            <a:r>
              <a:rPr lang="en-US" dirty="0" smtClean="0"/>
              <a:t>, </a:t>
            </a:r>
            <a:r>
              <a:rPr lang="en-US" dirty="0" smtClean="0"/>
              <a:t>Lee</a:t>
            </a:r>
            <a:r>
              <a:rPr lang="en-US" dirty="0" smtClean="0"/>
              <a:t>, </a:t>
            </a:r>
            <a:r>
              <a:rPr lang="en-US" dirty="0" smtClean="0"/>
              <a:t>Marshall</a:t>
            </a:r>
            <a:r>
              <a:rPr lang="en-US" dirty="0" smtClean="0"/>
              <a:t>, </a:t>
            </a:r>
            <a:r>
              <a:rPr lang="en-US" dirty="0" smtClean="0"/>
              <a:t>and </a:t>
            </a:r>
            <a:r>
              <a:rPr lang="en-US" dirty="0" err="1" smtClean="0"/>
              <a:t>Wiliam</a:t>
            </a:r>
            <a:r>
              <a:rPr lang="en-US" dirty="0" smtClean="0"/>
              <a:t>, 2004</a:t>
            </a:r>
            <a:r>
              <a:rPr lang="en-US" dirty="0" smtClean="0"/>
              <a:t>) </a:t>
            </a:r>
            <a:r>
              <a:rPr lang="en-US" i="1" dirty="0" smtClean="0"/>
              <a:t>.</a:t>
            </a:r>
            <a:endParaRPr lang="th-TH"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self-assessment?</a:t>
            </a:r>
            <a:endParaRPr lang="th-TH" dirty="0"/>
          </a:p>
        </p:txBody>
      </p:sp>
      <p:sp>
        <p:nvSpPr>
          <p:cNvPr id="3" name="Content Placeholder 2"/>
          <p:cNvSpPr>
            <a:spLocks noGrp="1"/>
          </p:cNvSpPr>
          <p:nvPr>
            <p:ph sz="quarter" idx="1"/>
          </p:nvPr>
        </p:nvSpPr>
        <p:spPr/>
        <p:txBody>
          <a:bodyPr/>
          <a:lstStyle/>
          <a:p>
            <a:r>
              <a:rPr lang="en-US" dirty="0" smtClean="0"/>
              <a:t>The concept of self-assessment goes by a variety of names such as self-evaluation, self-rating, self-testing, and self-appraisal (Yoko Saito, 2003). </a:t>
            </a:r>
          </a:p>
          <a:p>
            <a:r>
              <a:rPr lang="en-US" dirty="0" smtClean="0"/>
              <a:t>Self-assessment has been shown to impact both increased student achievement and improved students’ behavior. Involvement in the classroom assessment processes can increase student engagement and motivation (Ross, 2006). </a:t>
            </a:r>
            <a:endParaRPr lang="th-T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th-TH" dirty="0"/>
          </a:p>
        </p:txBody>
      </p:sp>
      <p:sp>
        <p:nvSpPr>
          <p:cNvPr id="3" name="Content Placeholder 2"/>
          <p:cNvSpPr>
            <a:spLocks noGrp="1"/>
          </p:cNvSpPr>
          <p:nvPr>
            <p:ph sz="quarter" idx="1"/>
          </p:nvPr>
        </p:nvSpPr>
        <p:spPr>
          <a:xfrm>
            <a:off x="612648" y="1600200"/>
            <a:ext cx="8153400" cy="4972072"/>
          </a:xfrm>
        </p:spPr>
        <p:txBody>
          <a:bodyPr>
            <a:normAutofit fontScale="92500" lnSpcReduction="10000"/>
          </a:bodyPr>
          <a:lstStyle/>
          <a:p>
            <a:r>
              <a:rPr lang="en-US" dirty="0" smtClean="0"/>
              <a:t>To allow students to assess themselves from their oral business presentation in 9 parts; </a:t>
            </a:r>
          </a:p>
          <a:p>
            <a:pPr marL="514350" indent="-514350">
              <a:buAutoNum type="arabicParenBoth"/>
            </a:pPr>
            <a:r>
              <a:rPr lang="en-US" dirty="0" smtClean="0"/>
              <a:t>plans, </a:t>
            </a:r>
          </a:p>
          <a:p>
            <a:pPr marL="514350" indent="-514350">
              <a:buAutoNum type="arabicParenBoth"/>
            </a:pPr>
            <a:r>
              <a:rPr lang="en-US" dirty="0" smtClean="0"/>
              <a:t>what they like</a:t>
            </a:r>
          </a:p>
          <a:p>
            <a:pPr marL="514350" indent="-514350">
              <a:buAutoNum type="arabicParenBoth"/>
            </a:pPr>
            <a:r>
              <a:rPr lang="en-US" dirty="0" smtClean="0"/>
              <a:t>what they were able to do well</a:t>
            </a:r>
          </a:p>
          <a:p>
            <a:pPr marL="514350" indent="-514350">
              <a:buAutoNum type="arabicParenBoth"/>
            </a:pPr>
            <a:r>
              <a:rPr lang="en-US" dirty="0" smtClean="0"/>
              <a:t>what they did not like</a:t>
            </a:r>
          </a:p>
          <a:p>
            <a:pPr marL="514350" indent="-514350">
              <a:buAutoNum type="arabicParenBoth"/>
            </a:pPr>
            <a:r>
              <a:rPr lang="en-US" dirty="0" smtClean="0"/>
              <a:t>their problems and reasons</a:t>
            </a:r>
          </a:p>
          <a:p>
            <a:pPr marL="514350" indent="-514350">
              <a:buAutoNum type="arabicParenBoth"/>
            </a:pPr>
            <a:r>
              <a:rPr lang="en-US" dirty="0" smtClean="0"/>
              <a:t>what they have learned about themselves</a:t>
            </a:r>
          </a:p>
          <a:p>
            <a:pPr marL="514350" indent="-514350">
              <a:buAutoNum type="arabicParenBoth"/>
            </a:pPr>
            <a:r>
              <a:rPr lang="en-US" dirty="0" smtClean="0"/>
              <a:t>their strengths</a:t>
            </a:r>
          </a:p>
          <a:p>
            <a:pPr marL="514350" indent="-514350">
              <a:buAutoNum type="arabicParenBoth"/>
            </a:pPr>
            <a:r>
              <a:rPr lang="en-US" dirty="0" smtClean="0"/>
              <a:t>their weaknesses</a:t>
            </a:r>
          </a:p>
          <a:p>
            <a:pPr marL="514350" indent="-514350">
              <a:buAutoNum type="arabicParenBoth"/>
            </a:pPr>
            <a:r>
              <a:rPr lang="en-US" dirty="0" smtClean="0"/>
              <a:t>their preferences and needs.  </a:t>
            </a:r>
            <a:endParaRPr lang="th-T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(cont.)</a:t>
            </a:r>
            <a:endParaRPr lang="th-TH" dirty="0"/>
          </a:p>
        </p:txBody>
      </p:sp>
      <p:sp>
        <p:nvSpPr>
          <p:cNvPr id="3" name="Content Placeholder 2"/>
          <p:cNvSpPr>
            <a:spLocks noGrp="1"/>
          </p:cNvSpPr>
          <p:nvPr>
            <p:ph sz="quarter" idx="1"/>
          </p:nvPr>
        </p:nvSpPr>
        <p:spPr/>
        <p:txBody>
          <a:bodyPr/>
          <a:lstStyle/>
          <a:p>
            <a:r>
              <a:rPr lang="en-US" dirty="0" smtClean="0"/>
              <a:t>To promote assessment for learning.</a:t>
            </a:r>
          </a:p>
          <a:p>
            <a:r>
              <a:rPr lang="en-US" dirty="0" smtClean="0"/>
              <a:t>To encourage students to be active learners.</a:t>
            </a:r>
          </a:p>
          <a:p>
            <a:pPr>
              <a:buNone/>
            </a:pPr>
            <a:endParaRPr lang="th-TH"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th-TH" dirty="0"/>
          </a:p>
        </p:txBody>
      </p:sp>
      <p:sp>
        <p:nvSpPr>
          <p:cNvPr id="3" name="Content Placeholder 2"/>
          <p:cNvSpPr>
            <a:spLocks noGrp="1"/>
          </p:cNvSpPr>
          <p:nvPr>
            <p:ph sz="quarter" idx="1"/>
          </p:nvPr>
        </p:nvSpPr>
        <p:spPr/>
        <p:txBody>
          <a:bodyPr/>
          <a:lstStyle/>
          <a:p>
            <a:r>
              <a:rPr lang="en-US" dirty="0" smtClean="0"/>
              <a:t>52 tertiary students in Business English II course. They were second year marketing majors. </a:t>
            </a:r>
          </a:p>
          <a:p>
            <a:pPr>
              <a:buNone/>
            </a:pPr>
            <a:endParaRPr lang="en-US" dirty="0" smtClean="0"/>
          </a:p>
          <a:p>
            <a:pPr>
              <a:buNone/>
            </a:pPr>
            <a:r>
              <a:rPr lang="en-US" i="1" dirty="0" smtClean="0"/>
              <a:t>**The purposes and instructions of doing self-assessment were clearly explained to them in class.  </a:t>
            </a:r>
          </a:p>
          <a:p>
            <a:endParaRPr lang="th-TH"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a:t>
            </a:r>
            <a:endParaRPr lang="th-TH" dirty="0"/>
          </a:p>
        </p:txBody>
      </p:sp>
      <p:sp>
        <p:nvSpPr>
          <p:cNvPr id="3" name="Content Placeholder 2"/>
          <p:cNvSpPr>
            <a:spLocks noGrp="1"/>
          </p:cNvSpPr>
          <p:nvPr>
            <p:ph sz="quarter" idx="1"/>
          </p:nvPr>
        </p:nvSpPr>
        <p:spPr/>
        <p:txBody>
          <a:bodyPr/>
          <a:lstStyle/>
          <a:p>
            <a:r>
              <a:rPr lang="en-US" dirty="0" smtClean="0"/>
              <a:t>An individual video recording from the oral business presentation</a:t>
            </a:r>
          </a:p>
          <a:p>
            <a:r>
              <a:rPr lang="en-US" dirty="0" smtClean="0"/>
              <a:t>A self-assessment form </a:t>
            </a:r>
          </a:p>
          <a:p>
            <a:r>
              <a:rPr lang="en-US" dirty="0" smtClean="0"/>
              <a:t>An in-depth interview.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117</TotalTime>
  <Words>1000</Words>
  <Application>Microsoft Office PowerPoint</Application>
  <PresentationFormat>On-screen Show (4:3)</PresentationFormat>
  <Paragraphs>110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Promoting assessment for learning by using self-assessment in an ESP course  </vt:lpstr>
      <vt:lpstr>What to be presented</vt:lpstr>
      <vt:lpstr>Background</vt:lpstr>
      <vt:lpstr>Why AfL?</vt:lpstr>
      <vt:lpstr>Why self-assessment?</vt:lpstr>
      <vt:lpstr>Objectives</vt:lpstr>
      <vt:lpstr>Objectives (cont.)</vt:lpstr>
      <vt:lpstr>Participants</vt:lpstr>
      <vt:lpstr>Instruments</vt:lpstr>
      <vt:lpstr>Data Collection</vt:lpstr>
      <vt:lpstr>Data Analysis</vt:lpstr>
      <vt:lpstr>5. Results and Discussion </vt:lpstr>
      <vt:lpstr>Section 1: Give a brief description of a business presentation you have completed.</vt:lpstr>
      <vt:lpstr>Section 2: What did you like about your business presentation? What were you able to do well? </vt:lpstr>
      <vt:lpstr>Section 3: What did you not like about your business presentation? What problems did you have? Why? </vt:lpstr>
      <vt:lpstr>Section 4: What did you learn about yourself? Strengths, interests, preferences, and needs  </vt:lpstr>
      <vt:lpstr>Section 4: What did you learn about yourself? Strengths, interests, preferences, and needs</vt:lpstr>
      <vt:lpstr>Section 4: What did you learn about yourself? Strengths, interests, preferences, and needs (Cont.)</vt:lpstr>
      <vt:lpstr>Implications</vt:lpstr>
      <vt:lpstr>Conclusion</vt:lpstr>
      <vt:lpstr>Q &amp;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assessment for learning by using self-assessment in an ESP course</dc:title>
  <dc:creator>user</dc:creator>
  <cp:lastModifiedBy>User</cp:lastModifiedBy>
  <cp:revision>17</cp:revision>
  <dcterms:created xsi:type="dcterms:W3CDTF">2014-06-10T07:43:45Z</dcterms:created>
  <dcterms:modified xsi:type="dcterms:W3CDTF">2014-06-24T07:47:55Z</dcterms:modified>
</cp:coreProperties>
</file>